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61" r:id="rId3"/>
    <p:sldId id="262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889"/>
    <a:srgbClr val="795548"/>
    <a:srgbClr val="8BC34A"/>
    <a:srgbClr val="2E7D32"/>
    <a:srgbClr val="373737"/>
    <a:srgbClr val="799A42"/>
    <a:srgbClr val="F5F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0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9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8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8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0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1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93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9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Kép 24" descr="A képen kültéri, táj, felhő, 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10FD7F2-F8B6-B310-B437-C561D4D87E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201" b="3529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29A027E-1341-ACEA-D7DD-2EB988478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hu-HU" sz="5400">
                <a:solidFill>
                  <a:srgbClr val="FFFFFF"/>
                </a:solidFill>
              </a:rPr>
              <a:t>MEHOSZ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097B8C6-7CE1-3889-22C7-702DC423F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hu-HU" sz="2200">
                <a:solidFill>
                  <a:srgbClr val="FFFFFF"/>
                </a:solidFill>
              </a:rPr>
              <a:t>Készítette Koszta Máté és Gecsey Botond</a:t>
            </a:r>
          </a:p>
        </p:txBody>
      </p:sp>
    </p:spTree>
    <p:extLst>
      <p:ext uri="{BB962C8B-B14F-4D97-AF65-F5344CB8AC3E}">
        <p14:creationId xmlns:p14="http://schemas.microsoft.com/office/powerpoint/2010/main" val="218275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B8624-6838-8F25-F5BD-A2394D5CB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63BFDB6E-17FA-D26A-3234-E75FB931DA66}"/>
              </a:ext>
            </a:extLst>
          </p:cNvPr>
          <p:cNvSpPr/>
          <p:nvPr/>
        </p:nvSpPr>
        <p:spPr>
          <a:xfrm>
            <a:off x="11246023" y="4079798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ABFC425-28FC-D1BD-8A91-315B33E50B51}"/>
              </a:ext>
            </a:extLst>
          </p:cNvPr>
          <p:cNvSpPr/>
          <p:nvPr/>
        </p:nvSpPr>
        <p:spPr>
          <a:xfrm>
            <a:off x="11246023" y="2708198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686A4FEB-8D33-8CB5-CE51-A03921C2D314}"/>
              </a:ext>
            </a:extLst>
          </p:cNvPr>
          <p:cNvSpPr/>
          <p:nvPr/>
        </p:nvSpPr>
        <p:spPr>
          <a:xfrm>
            <a:off x="11246023" y="1347803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47ABEF6-B1C7-B60D-DA16-9BAC73D298EA}"/>
              </a:ext>
            </a:extLst>
          </p:cNvPr>
          <p:cNvGrpSpPr/>
          <p:nvPr/>
        </p:nvGrpSpPr>
        <p:grpSpPr>
          <a:xfrm>
            <a:off x="11246022" y="-90156"/>
            <a:ext cx="2336627" cy="1551531"/>
            <a:chOff x="2295525" y="5457043"/>
            <a:chExt cx="11047151" cy="1551531"/>
          </a:xfrm>
          <a:solidFill>
            <a:srgbClr val="8BC34A"/>
          </a:solidFill>
        </p:grpSpPr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8813139B-5550-2B84-F667-27890426953A}"/>
                </a:ext>
              </a:extLst>
            </p:cNvPr>
            <p:cNvSpPr/>
            <p:nvPr/>
          </p:nvSpPr>
          <p:spPr>
            <a:xfrm>
              <a:off x="2295525" y="5457043"/>
              <a:ext cx="10452453" cy="1411949"/>
            </a:xfrm>
            <a:prstGeom prst="roundRect">
              <a:avLst>
                <a:gd name="adj" fmla="val 279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Cím 1">
              <a:extLst>
                <a:ext uri="{FF2B5EF4-FFF2-40B4-BE49-F238E27FC236}">
                  <a16:creationId xmlns:a16="http://schemas.microsoft.com/office/drawing/2014/main" id="{40695230-C267-B95E-3317-6FF2353649B4}"/>
                </a:ext>
              </a:extLst>
            </p:cNvPr>
            <p:cNvSpPr txBox="1">
              <a:spLocks/>
            </p:cNvSpPr>
            <p:nvPr/>
          </p:nvSpPr>
          <p:spPr>
            <a:xfrm>
              <a:off x="2689098" y="5876316"/>
              <a:ext cx="10653578" cy="113225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hu-HU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ím 1">
            <a:extLst>
              <a:ext uri="{FF2B5EF4-FFF2-40B4-BE49-F238E27FC236}">
                <a16:creationId xmlns:a16="http://schemas.microsoft.com/office/drawing/2014/main" id="{07704B4F-111F-7051-6A46-F7517E1BFF94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E81955FE-DB18-A189-E834-221DE8B0FA6F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416321F3-3DD9-8AB3-6208-597F763023A2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E3401D0E-F82E-95AA-02E4-CD43749EE1BF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2A706631-FC92-109F-2EF8-134880CFD4D2}"/>
              </a:ext>
            </a:extLst>
          </p:cNvPr>
          <p:cNvSpPr/>
          <p:nvPr/>
        </p:nvSpPr>
        <p:spPr>
          <a:xfrm>
            <a:off x="2295525" y="5457043"/>
            <a:ext cx="10452453" cy="1411949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E966268F-7A30-3A56-B145-E6A5C52A328E}"/>
              </a:ext>
            </a:extLst>
          </p:cNvPr>
          <p:cNvSpPr txBox="1">
            <a:spLocks/>
          </p:cNvSpPr>
          <p:nvPr/>
        </p:nvSpPr>
        <p:spPr>
          <a:xfrm>
            <a:off x="2689098" y="5876316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Föld hozzáadása</a:t>
            </a:r>
          </a:p>
        </p:txBody>
      </p:sp>
    </p:spTree>
    <p:extLst>
      <p:ext uri="{BB962C8B-B14F-4D97-AF65-F5344CB8AC3E}">
        <p14:creationId xmlns:p14="http://schemas.microsoft.com/office/powerpoint/2010/main" val="2186607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AE0B-E398-47B7-4123-5E7B51F0F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7DABD606-80D9-6054-1404-4E46EFCB547F}"/>
              </a:ext>
            </a:extLst>
          </p:cNvPr>
          <p:cNvSpPr/>
          <p:nvPr/>
        </p:nvSpPr>
        <p:spPr>
          <a:xfrm>
            <a:off x="11246023" y="5451398"/>
            <a:ext cx="1835378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40E645B-5485-4835-EFB3-219B3CFF7773}"/>
              </a:ext>
            </a:extLst>
          </p:cNvPr>
          <p:cNvSpPr/>
          <p:nvPr/>
        </p:nvSpPr>
        <p:spPr>
          <a:xfrm>
            <a:off x="11246023" y="4079798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86513DC6-4280-EB97-3BFA-F54C4AAF2245}"/>
              </a:ext>
            </a:extLst>
          </p:cNvPr>
          <p:cNvSpPr/>
          <p:nvPr/>
        </p:nvSpPr>
        <p:spPr>
          <a:xfrm>
            <a:off x="11246023" y="2708198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F20AA896-83DD-B8E7-7914-E815E6533B24}"/>
              </a:ext>
            </a:extLst>
          </p:cNvPr>
          <p:cNvSpPr/>
          <p:nvPr/>
        </p:nvSpPr>
        <p:spPr>
          <a:xfrm>
            <a:off x="11246023" y="1321793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8DA51CE8-1D3F-3F13-E562-70C28A018FCB}"/>
              </a:ext>
            </a:extLst>
          </p:cNvPr>
          <p:cNvGrpSpPr/>
          <p:nvPr/>
        </p:nvGrpSpPr>
        <p:grpSpPr>
          <a:xfrm>
            <a:off x="3095626" y="-90156"/>
            <a:ext cx="10487024" cy="1551531"/>
            <a:chOff x="2295525" y="5457043"/>
            <a:chExt cx="11047151" cy="1551531"/>
          </a:xfrm>
          <a:solidFill>
            <a:srgbClr val="8BC34A"/>
          </a:solidFill>
        </p:grpSpPr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2AD7C071-0E84-6E5F-09A3-D1E64624B4D1}"/>
                </a:ext>
              </a:extLst>
            </p:cNvPr>
            <p:cNvSpPr/>
            <p:nvPr/>
          </p:nvSpPr>
          <p:spPr>
            <a:xfrm>
              <a:off x="2295525" y="5457043"/>
              <a:ext cx="10452453" cy="1411949"/>
            </a:xfrm>
            <a:prstGeom prst="roundRect">
              <a:avLst>
                <a:gd name="adj" fmla="val 27966"/>
              </a:avLst>
            </a:prstGeom>
            <a:solidFill>
              <a:srgbClr val="7955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Cím 1">
              <a:extLst>
                <a:ext uri="{FF2B5EF4-FFF2-40B4-BE49-F238E27FC236}">
                  <a16:creationId xmlns:a16="http://schemas.microsoft.com/office/drawing/2014/main" id="{671EF4C7-7490-B15B-17FD-802EA61E028C}"/>
                </a:ext>
              </a:extLst>
            </p:cNvPr>
            <p:cNvSpPr txBox="1">
              <a:spLocks/>
            </p:cNvSpPr>
            <p:nvPr/>
          </p:nvSpPr>
          <p:spPr>
            <a:xfrm>
              <a:off x="2689098" y="5876316"/>
              <a:ext cx="10653578" cy="113225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hu-HU" dirty="0">
                  <a:solidFill>
                    <a:schemeClr val="bg1"/>
                  </a:solidFill>
                </a:rPr>
                <a:t>Föld hozzáadása</a:t>
              </a:r>
            </a:p>
          </p:txBody>
        </p:sp>
      </p:grpSp>
      <p:sp>
        <p:nvSpPr>
          <p:cNvPr id="21" name="Cím 1">
            <a:extLst>
              <a:ext uri="{FF2B5EF4-FFF2-40B4-BE49-F238E27FC236}">
                <a16:creationId xmlns:a16="http://schemas.microsoft.com/office/drawing/2014/main" id="{AA76F0B8-8781-C7F5-18C2-C2218141F3C8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504925D5-D9A7-0970-4242-088C083B780C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E559DCF1-3C70-3CAD-4A98-C8A31FC58ED5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87C01E06-D040-6B4C-35BC-1D9C0AC8F71D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szöveg, Betűtípus, szám, so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17865A8-59D7-4108-D973-E8E0B2D7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70" y="2285338"/>
            <a:ext cx="10334625" cy="298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45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D423B-CB1E-DE5B-372A-3FADEDE8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9915B87-B9F9-A5D1-693A-A1FD3C3DDF92}"/>
              </a:ext>
            </a:extLst>
          </p:cNvPr>
          <p:cNvSpPr/>
          <p:nvPr/>
        </p:nvSpPr>
        <p:spPr>
          <a:xfrm>
            <a:off x="11246023" y="4079798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C2A87F88-7F49-DF79-DAFB-6B89B8271334}"/>
              </a:ext>
            </a:extLst>
          </p:cNvPr>
          <p:cNvSpPr/>
          <p:nvPr/>
        </p:nvSpPr>
        <p:spPr>
          <a:xfrm>
            <a:off x="11246023" y="2708198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26FBB31-2FB7-67E3-7FB4-B8DFC0C6A004}"/>
              </a:ext>
            </a:extLst>
          </p:cNvPr>
          <p:cNvSpPr/>
          <p:nvPr/>
        </p:nvSpPr>
        <p:spPr>
          <a:xfrm>
            <a:off x="11246023" y="1321793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6795C78C-9FBD-E029-D12A-962AE6CC6D19}"/>
              </a:ext>
            </a:extLst>
          </p:cNvPr>
          <p:cNvGrpSpPr/>
          <p:nvPr/>
        </p:nvGrpSpPr>
        <p:grpSpPr>
          <a:xfrm>
            <a:off x="11246022" y="-90156"/>
            <a:ext cx="2336627" cy="1551531"/>
            <a:chOff x="2295525" y="5457043"/>
            <a:chExt cx="11047151" cy="1551531"/>
          </a:xfrm>
          <a:solidFill>
            <a:srgbClr val="795548"/>
          </a:solidFill>
        </p:grpSpPr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7CE68C94-9073-5208-E176-FB9106C3869A}"/>
                </a:ext>
              </a:extLst>
            </p:cNvPr>
            <p:cNvSpPr/>
            <p:nvPr/>
          </p:nvSpPr>
          <p:spPr>
            <a:xfrm>
              <a:off x="2295525" y="5457043"/>
              <a:ext cx="10452453" cy="1411949"/>
            </a:xfrm>
            <a:prstGeom prst="roundRect">
              <a:avLst>
                <a:gd name="adj" fmla="val 279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Cím 1">
              <a:extLst>
                <a:ext uri="{FF2B5EF4-FFF2-40B4-BE49-F238E27FC236}">
                  <a16:creationId xmlns:a16="http://schemas.microsoft.com/office/drawing/2014/main" id="{A81E59BC-E780-523A-7F87-645080851ACF}"/>
                </a:ext>
              </a:extLst>
            </p:cNvPr>
            <p:cNvSpPr txBox="1">
              <a:spLocks/>
            </p:cNvSpPr>
            <p:nvPr/>
          </p:nvSpPr>
          <p:spPr>
            <a:xfrm>
              <a:off x="2689098" y="5876316"/>
              <a:ext cx="10653578" cy="113225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hu-HU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ím 1">
            <a:extLst>
              <a:ext uri="{FF2B5EF4-FFF2-40B4-BE49-F238E27FC236}">
                <a16:creationId xmlns:a16="http://schemas.microsoft.com/office/drawing/2014/main" id="{E297DB8C-83B4-A3DE-07C4-7B0508942A90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291EA67D-B518-9ECC-2D07-7E1A3DA984DD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F27ED1FF-B23F-AD77-C0FB-10377F5285C2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7F883ED7-C962-B69B-CAF5-DB76F5ACA9A7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EBE3B00F-139E-D77E-A951-518BA1C5B6AE}"/>
              </a:ext>
            </a:extLst>
          </p:cNvPr>
          <p:cNvSpPr/>
          <p:nvPr/>
        </p:nvSpPr>
        <p:spPr>
          <a:xfrm>
            <a:off x="2295525" y="5457043"/>
            <a:ext cx="10452453" cy="1411949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671E193-7784-4895-00A0-D6F46D51E0EA}"/>
              </a:ext>
            </a:extLst>
          </p:cNvPr>
          <p:cNvSpPr txBox="1">
            <a:spLocks/>
          </p:cNvSpPr>
          <p:nvPr/>
        </p:nvSpPr>
        <p:spPr>
          <a:xfrm>
            <a:off x="2689098" y="5876316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Tervek készítése</a:t>
            </a:r>
          </a:p>
        </p:txBody>
      </p:sp>
    </p:spTree>
    <p:extLst>
      <p:ext uri="{BB962C8B-B14F-4D97-AF65-F5344CB8AC3E}">
        <p14:creationId xmlns:p14="http://schemas.microsoft.com/office/powerpoint/2010/main" val="300368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8F246-76F6-B686-165A-27B7FC77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9DD1780-32CD-E584-F400-DAB211DDDC45}"/>
              </a:ext>
            </a:extLst>
          </p:cNvPr>
          <p:cNvSpPr/>
          <p:nvPr/>
        </p:nvSpPr>
        <p:spPr>
          <a:xfrm>
            <a:off x="11246023" y="5486400"/>
            <a:ext cx="1835378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21C7690-1360-E13A-CDE5-BACEBEE3C40F}"/>
              </a:ext>
            </a:extLst>
          </p:cNvPr>
          <p:cNvSpPr/>
          <p:nvPr/>
        </p:nvSpPr>
        <p:spPr>
          <a:xfrm>
            <a:off x="11246023" y="4114800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2B4C12ED-EAA4-0368-7CF8-6CEFE4B9B61C}"/>
              </a:ext>
            </a:extLst>
          </p:cNvPr>
          <p:cNvSpPr/>
          <p:nvPr/>
        </p:nvSpPr>
        <p:spPr>
          <a:xfrm>
            <a:off x="11246023" y="2762979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2476226-92F8-F7EF-C8F3-3EFEE0EE76EE}"/>
              </a:ext>
            </a:extLst>
          </p:cNvPr>
          <p:cNvSpPr/>
          <p:nvPr/>
        </p:nvSpPr>
        <p:spPr>
          <a:xfrm>
            <a:off x="11246023" y="1391379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BBD8A0C-8E33-24C8-B33C-650CE6CC95BA}"/>
              </a:ext>
            </a:extLst>
          </p:cNvPr>
          <p:cNvGrpSpPr/>
          <p:nvPr/>
        </p:nvGrpSpPr>
        <p:grpSpPr>
          <a:xfrm>
            <a:off x="3095626" y="-90156"/>
            <a:ext cx="10487024" cy="1551531"/>
            <a:chOff x="2295525" y="5457043"/>
            <a:chExt cx="11047151" cy="1551531"/>
          </a:xfrm>
          <a:solidFill>
            <a:srgbClr val="CBC889"/>
          </a:solidFill>
        </p:grpSpPr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AE51A9DD-7FE6-9821-7192-8DF7C4EEB5A8}"/>
                </a:ext>
              </a:extLst>
            </p:cNvPr>
            <p:cNvSpPr/>
            <p:nvPr/>
          </p:nvSpPr>
          <p:spPr>
            <a:xfrm>
              <a:off x="2295525" y="5457043"/>
              <a:ext cx="10452453" cy="1411949"/>
            </a:xfrm>
            <a:prstGeom prst="roundRect">
              <a:avLst>
                <a:gd name="adj" fmla="val 279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Cím 1">
              <a:extLst>
                <a:ext uri="{FF2B5EF4-FFF2-40B4-BE49-F238E27FC236}">
                  <a16:creationId xmlns:a16="http://schemas.microsoft.com/office/drawing/2014/main" id="{543DC34C-1695-2B03-9FD5-D0523A32F130}"/>
                </a:ext>
              </a:extLst>
            </p:cNvPr>
            <p:cNvSpPr txBox="1">
              <a:spLocks/>
            </p:cNvSpPr>
            <p:nvPr/>
          </p:nvSpPr>
          <p:spPr>
            <a:xfrm>
              <a:off x="2689098" y="5876316"/>
              <a:ext cx="10653578" cy="113225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hu-HU" dirty="0">
                  <a:solidFill>
                    <a:schemeClr val="bg1"/>
                  </a:solidFill>
                </a:rPr>
                <a:t>Tervek készítése</a:t>
              </a:r>
            </a:p>
          </p:txBody>
        </p:sp>
      </p:grpSp>
      <p:sp>
        <p:nvSpPr>
          <p:cNvPr id="21" name="Cím 1">
            <a:extLst>
              <a:ext uri="{FF2B5EF4-FFF2-40B4-BE49-F238E27FC236}">
                <a16:creationId xmlns:a16="http://schemas.microsoft.com/office/drawing/2014/main" id="{017224FC-D3C4-DE01-B661-D5FE0AE9CB31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A1D4AAE6-7A85-AB90-95F1-60EC778E905C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ADFE399F-3D71-0518-E24C-B42CB548195C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A35A8657-CB5B-C212-EDF4-7624E14C86AA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Betűtípus, szá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160893C-5FD4-C984-D2A1-F5375976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2" y="2454032"/>
            <a:ext cx="10220325" cy="35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6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BA46-0C95-654E-C60E-DB60FEF3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8F430BA9-EC88-6FA5-1F9D-AB556E7853FA}"/>
              </a:ext>
            </a:extLst>
          </p:cNvPr>
          <p:cNvSpPr/>
          <p:nvPr/>
        </p:nvSpPr>
        <p:spPr>
          <a:xfrm>
            <a:off x="11246023" y="4079798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B2B84157-0FB3-68E6-5D81-3F6B9D70377C}"/>
              </a:ext>
            </a:extLst>
          </p:cNvPr>
          <p:cNvSpPr/>
          <p:nvPr/>
        </p:nvSpPr>
        <p:spPr>
          <a:xfrm>
            <a:off x="11262070" y="2708198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C6C32418-CD69-49DE-732D-3925CC82BF5E}"/>
              </a:ext>
            </a:extLst>
          </p:cNvPr>
          <p:cNvSpPr/>
          <p:nvPr/>
        </p:nvSpPr>
        <p:spPr>
          <a:xfrm>
            <a:off x="11246023" y="1321793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1BF266B-190D-3A4C-218E-B389345DE6B2}"/>
              </a:ext>
            </a:extLst>
          </p:cNvPr>
          <p:cNvGrpSpPr/>
          <p:nvPr/>
        </p:nvGrpSpPr>
        <p:grpSpPr>
          <a:xfrm>
            <a:off x="11246022" y="-90156"/>
            <a:ext cx="2336627" cy="1551531"/>
            <a:chOff x="2295525" y="5457043"/>
            <a:chExt cx="11047151" cy="1551531"/>
          </a:xfrm>
          <a:solidFill>
            <a:srgbClr val="CBC889"/>
          </a:solidFill>
        </p:grpSpPr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0AB7E982-F37D-1A6E-8343-2F9D2F4C3329}"/>
                </a:ext>
              </a:extLst>
            </p:cNvPr>
            <p:cNvSpPr/>
            <p:nvPr/>
          </p:nvSpPr>
          <p:spPr>
            <a:xfrm>
              <a:off x="2295525" y="5457043"/>
              <a:ext cx="10452453" cy="1411949"/>
            </a:xfrm>
            <a:prstGeom prst="roundRect">
              <a:avLst>
                <a:gd name="adj" fmla="val 279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Cím 1">
              <a:extLst>
                <a:ext uri="{FF2B5EF4-FFF2-40B4-BE49-F238E27FC236}">
                  <a16:creationId xmlns:a16="http://schemas.microsoft.com/office/drawing/2014/main" id="{183F55B1-BF61-FECC-025F-B633292EE01E}"/>
                </a:ext>
              </a:extLst>
            </p:cNvPr>
            <p:cNvSpPr txBox="1">
              <a:spLocks/>
            </p:cNvSpPr>
            <p:nvPr/>
          </p:nvSpPr>
          <p:spPr>
            <a:xfrm>
              <a:off x="2689098" y="5876316"/>
              <a:ext cx="10653578" cy="113225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hu-HU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ím 1">
            <a:extLst>
              <a:ext uri="{FF2B5EF4-FFF2-40B4-BE49-F238E27FC236}">
                <a16:creationId xmlns:a16="http://schemas.microsoft.com/office/drawing/2014/main" id="{E38AC100-6EFE-1B27-D3EB-FC7680A8E80F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BE31AF54-B09B-6EB8-2A8A-BC579F9EB663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5AE9E28A-9ABC-E7CF-F7A1-8426A92D58EE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4A08F872-2B7B-3620-FB64-CF0145A1DA26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B2A22B2D-2EA5-978B-0778-558F340B2745}"/>
              </a:ext>
            </a:extLst>
          </p:cNvPr>
          <p:cNvSpPr/>
          <p:nvPr/>
        </p:nvSpPr>
        <p:spPr>
          <a:xfrm>
            <a:off x="2295525" y="5457043"/>
            <a:ext cx="10452453" cy="1411949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337AF875-74B4-23DC-1FFC-8AA9D1632BB5}"/>
              </a:ext>
            </a:extLst>
          </p:cNvPr>
          <p:cNvSpPr txBox="1">
            <a:spLocks/>
          </p:cNvSpPr>
          <p:nvPr/>
        </p:nvSpPr>
        <p:spPr>
          <a:xfrm>
            <a:off x="2689098" y="5876316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AI súgó</a:t>
            </a:r>
          </a:p>
        </p:txBody>
      </p:sp>
    </p:spTree>
    <p:extLst>
      <p:ext uri="{BB962C8B-B14F-4D97-AF65-F5344CB8AC3E}">
        <p14:creationId xmlns:p14="http://schemas.microsoft.com/office/powerpoint/2010/main" val="2846856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CEE5C-B6EA-5CC4-D78C-38E7FF02D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2CD772FC-D724-D0BE-5A0C-E39706241B63}"/>
              </a:ext>
            </a:extLst>
          </p:cNvPr>
          <p:cNvSpPr/>
          <p:nvPr/>
        </p:nvSpPr>
        <p:spPr>
          <a:xfrm>
            <a:off x="11246023" y="5486400"/>
            <a:ext cx="1835378" cy="1371600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427238F0-012E-C9D1-B40F-AA14E8773360}"/>
              </a:ext>
            </a:extLst>
          </p:cNvPr>
          <p:cNvSpPr/>
          <p:nvPr/>
        </p:nvSpPr>
        <p:spPr>
          <a:xfrm>
            <a:off x="11246023" y="4114800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A02314A5-C7C6-0BC5-7897-028596F5791C}"/>
              </a:ext>
            </a:extLst>
          </p:cNvPr>
          <p:cNvSpPr/>
          <p:nvPr/>
        </p:nvSpPr>
        <p:spPr>
          <a:xfrm>
            <a:off x="11246023" y="2762979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A210DB45-2932-48B1-BA2E-9F4FB88BD6D5}"/>
              </a:ext>
            </a:extLst>
          </p:cNvPr>
          <p:cNvSpPr/>
          <p:nvPr/>
        </p:nvSpPr>
        <p:spPr>
          <a:xfrm>
            <a:off x="11246023" y="1371600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ACB3E73-7B9A-4B8A-4A0A-40021DF27C97}"/>
              </a:ext>
            </a:extLst>
          </p:cNvPr>
          <p:cNvGrpSpPr/>
          <p:nvPr/>
        </p:nvGrpSpPr>
        <p:grpSpPr>
          <a:xfrm>
            <a:off x="3095626" y="-90156"/>
            <a:ext cx="10487024" cy="1551531"/>
            <a:chOff x="2295525" y="5457043"/>
            <a:chExt cx="11047151" cy="1551531"/>
          </a:xfrm>
          <a:solidFill>
            <a:srgbClr val="CBC889"/>
          </a:solidFill>
        </p:grpSpPr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916E4606-C157-E51C-8455-3593A1C43587}"/>
                </a:ext>
              </a:extLst>
            </p:cNvPr>
            <p:cNvSpPr/>
            <p:nvPr/>
          </p:nvSpPr>
          <p:spPr>
            <a:xfrm>
              <a:off x="2295525" y="5457043"/>
              <a:ext cx="10452453" cy="1411949"/>
            </a:xfrm>
            <a:prstGeom prst="roundRect">
              <a:avLst>
                <a:gd name="adj" fmla="val 27966"/>
              </a:avLst>
            </a:prstGeom>
            <a:solidFill>
              <a:srgbClr val="3737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Cím 1">
              <a:extLst>
                <a:ext uri="{FF2B5EF4-FFF2-40B4-BE49-F238E27FC236}">
                  <a16:creationId xmlns:a16="http://schemas.microsoft.com/office/drawing/2014/main" id="{7B5406FD-2832-7C42-71E2-03DEC73D8B3E}"/>
                </a:ext>
              </a:extLst>
            </p:cNvPr>
            <p:cNvSpPr txBox="1">
              <a:spLocks/>
            </p:cNvSpPr>
            <p:nvPr/>
          </p:nvSpPr>
          <p:spPr>
            <a:xfrm>
              <a:off x="2689098" y="5876316"/>
              <a:ext cx="10653578" cy="113225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hu-HU" dirty="0">
                  <a:solidFill>
                    <a:schemeClr val="bg1"/>
                  </a:solidFill>
                </a:rPr>
                <a:t>AI súgó</a:t>
              </a:r>
            </a:p>
          </p:txBody>
        </p:sp>
      </p:grpSp>
      <p:sp>
        <p:nvSpPr>
          <p:cNvPr id="21" name="Cím 1">
            <a:extLst>
              <a:ext uri="{FF2B5EF4-FFF2-40B4-BE49-F238E27FC236}">
                <a16:creationId xmlns:a16="http://schemas.microsoft.com/office/drawing/2014/main" id="{F797F5DC-29AC-54BF-A32D-0607C26E9D69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EEA1DD72-6C95-A438-0A02-2331D1AC78EA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6A5875BC-C075-95EC-3209-1CC3BD27352C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A6EAC5F0-2F16-C138-C23E-23D5AC5487D0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77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6C04F-AF15-323D-9D88-D474CA65A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68020DD9-F190-B9FD-63E3-721E5AA47AF5}"/>
              </a:ext>
            </a:extLst>
          </p:cNvPr>
          <p:cNvSpPr/>
          <p:nvPr/>
        </p:nvSpPr>
        <p:spPr>
          <a:xfrm>
            <a:off x="11246023" y="5486400"/>
            <a:ext cx="1835378" cy="1371600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907E0999-3226-F52D-5C3A-59D76F04D3E8}"/>
              </a:ext>
            </a:extLst>
          </p:cNvPr>
          <p:cNvSpPr/>
          <p:nvPr/>
        </p:nvSpPr>
        <p:spPr>
          <a:xfrm>
            <a:off x="11246023" y="4114800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F0D1023B-404E-7DA3-BC99-E5254EB9FCE6}"/>
              </a:ext>
            </a:extLst>
          </p:cNvPr>
          <p:cNvSpPr/>
          <p:nvPr/>
        </p:nvSpPr>
        <p:spPr>
          <a:xfrm>
            <a:off x="11246023" y="2762979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48027560-89BD-2CBE-0BA0-23DF70A912C9}"/>
              </a:ext>
            </a:extLst>
          </p:cNvPr>
          <p:cNvSpPr/>
          <p:nvPr/>
        </p:nvSpPr>
        <p:spPr>
          <a:xfrm>
            <a:off x="11246023" y="1371600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7CB4E69A-0375-0E77-0C66-2B4B4C7FFDD8}"/>
              </a:ext>
            </a:extLst>
          </p:cNvPr>
          <p:cNvSpPr/>
          <p:nvPr/>
        </p:nvSpPr>
        <p:spPr>
          <a:xfrm>
            <a:off x="11246023" y="-90156"/>
            <a:ext cx="1772082" cy="1411949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FD3E2979-CC8F-B3EA-50FC-519135EBABDF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670DC8FE-7984-A5CC-9158-47D546DDDA7B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0F96FD7A-FFC9-F145-6121-B449B945A46B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83A2C1B3-62A6-724D-64BB-80DB8811E49C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61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26662-7F57-967F-9492-D168AA4E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D46668-111D-49A3-9535-DF924D187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52835C6-D372-C0DF-FC98-21F50F30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069" y="428622"/>
            <a:ext cx="4361693" cy="1527049"/>
          </a:xfrm>
        </p:spPr>
        <p:txBody>
          <a:bodyPr anchor="b">
            <a:normAutofit/>
          </a:bodyPr>
          <a:lstStyle/>
          <a:p>
            <a:r>
              <a:rPr lang="hu-HU" sz="3300" dirty="0"/>
              <a:t>Mezőgazdasági hozamszámító</a:t>
            </a:r>
            <a:br>
              <a:rPr lang="hu-HU" sz="3300" dirty="0"/>
            </a:br>
            <a:endParaRPr lang="hu-HU" sz="3300" dirty="0"/>
          </a:p>
        </p:txBody>
      </p:sp>
      <p:pic>
        <p:nvPicPr>
          <p:cNvPr id="6" name="Kép 5" descr="A képen szöveg, embléma, Grafika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321FACA-C9B2-C4AB-9DC2-2B5175A3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0" r="3466"/>
          <a:stretch>
            <a:fillRect/>
          </a:stretch>
        </p:blipFill>
        <p:spPr>
          <a:xfrm>
            <a:off x="266701" y="-257165"/>
            <a:ext cx="6373368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B115FD-3A86-2E59-A193-4B4ED7746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5358" y="1806317"/>
            <a:ext cx="4361693" cy="4096514"/>
          </a:xfrm>
        </p:spPr>
        <p:txBody>
          <a:bodyPr>
            <a:normAutofit/>
          </a:bodyPr>
          <a:lstStyle/>
          <a:p>
            <a:r>
              <a:rPr lang="hu-HU" sz="1800" dirty="0"/>
              <a:t>A projektünk egy webes applikáció fejlesztése, amely segít kiszámolni a magyaroroszági gazdáknak a jövő év lehetséges hozamát.</a:t>
            </a:r>
          </a:p>
          <a:p>
            <a:r>
              <a:rPr lang="hu-HU" sz="1800" dirty="0"/>
              <a:t> A gazdák gyakran tanácstalanok a következő évi tervekkel kapcsolatban, a projektünk pedig erre nyújt egy kézenfekvő megoldást. </a:t>
            </a:r>
          </a:p>
          <a:p>
            <a:endParaRPr lang="hu-HU" sz="1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944C95A-0A90-C6E3-1E6F-B8EBCAF5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114" y="3209915"/>
            <a:ext cx="58578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2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06A4A8-F2F9-D3DE-2FE7-B89E8A3B7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1F90BB-E2D1-ED9B-E249-FE1A90C0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2CF85C3-3529-156D-FF1D-CBE0A8BE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069" y="428622"/>
            <a:ext cx="4361693" cy="1527049"/>
          </a:xfrm>
        </p:spPr>
        <p:txBody>
          <a:bodyPr anchor="b">
            <a:normAutofit/>
          </a:bodyPr>
          <a:lstStyle/>
          <a:p>
            <a:r>
              <a:rPr lang="hu-HU" sz="3300" dirty="0"/>
              <a:t>Mezőgazdasági hozamszámító</a:t>
            </a:r>
            <a:br>
              <a:rPr lang="hu-HU" sz="3300" dirty="0"/>
            </a:br>
            <a:endParaRPr lang="hu-HU" sz="3300" dirty="0"/>
          </a:p>
        </p:txBody>
      </p:sp>
      <p:pic>
        <p:nvPicPr>
          <p:cNvPr id="6" name="Kép 5" descr="A képen szöveg, embléma, Grafika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A178AA1-9CF7-64FA-AC28-187664FF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00" r="3466"/>
          <a:stretch>
            <a:fillRect/>
          </a:stretch>
        </p:blipFill>
        <p:spPr>
          <a:xfrm>
            <a:off x="266701" y="-257165"/>
            <a:ext cx="6373368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166D83-9E78-8207-678C-2612BC4A0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5358" y="1955671"/>
            <a:ext cx="4361693" cy="4096514"/>
          </a:xfrm>
        </p:spPr>
        <p:txBody>
          <a:bodyPr>
            <a:normAutofit/>
          </a:bodyPr>
          <a:lstStyle/>
          <a:p>
            <a:r>
              <a:rPr lang="hu-HU" sz="1800" dirty="0"/>
              <a:t>A projekt célközönsége a magyarországi gazdák, célja pedig a munkájuk segítése, gyorsítása.</a:t>
            </a:r>
          </a:p>
          <a:p>
            <a:r>
              <a:rPr lang="hu-HU" sz="1800" dirty="0"/>
              <a:t>A mezőgazdaság hatalmas léptekben változik a modernizáció és változó, kiszámíthatatlan körülmények miatt.</a:t>
            </a:r>
          </a:p>
          <a:p>
            <a:endParaRPr lang="hu-HU" sz="1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BDCF3A-FD6E-5D18-EC21-ACB621E4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114" y="3209915"/>
            <a:ext cx="58578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2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9241EF-8FF6-5EE7-550B-6C549491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539" y="881734"/>
            <a:ext cx="4626102" cy="3232785"/>
          </a:xfrm>
        </p:spPr>
        <p:txBody>
          <a:bodyPr>
            <a:normAutofit/>
          </a:bodyPr>
          <a:lstStyle/>
          <a:p>
            <a:r>
              <a:rPr lang="hu-HU" sz="5400" dirty="0"/>
              <a:t>A projektünk funkciói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D7E96934-C773-93B5-737A-39965501935D}"/>
              </a:ext>
            </a:extLst>
          </p:cNvPr>
          <p:cNvSpPr/>
          <p:nvPr/>
        </p:nvSpPr>
        <p:spPr>
          <a:xfrm>
            <a:off x="11210921" y="5416694"/>
            <a:ext cx="1537057" cy="1411949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028CB01F-74E9-CF93-9505-6FA096BD1A50}"/>
              </a:ext>
            </a:extLst>
          </p:cNvPr>
          <p:cNvSpPr/>
          <p:nvPr/>
        </p:nvSpPr>
        <p:spPr>
          <a:xfrm>
            <a:off x="11210922" y="4082071"/>
            <a:ext cx="1835378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EE3718FA-EB3D-EDBF-4D8F-149B098C9CA4}"/>
              </a:ext>
            </a:extLst>
          </p:cNvPr>
          <p:cNvSpPr/>
          <p:nvPr/>
        </p:nvSpPr>
        <p:spPr>
          <a:xfrm>
            <a:off x="11210923" y="2714281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04B11A7-0A8C-C8F6-B370-632E70864908}"/>
              </a:ext>
            </a:extLst>
          </p:cNvPr>
          <p:cNvSpPr/>
          <p:nvPr/>
        </p:nvSpPr>
        <p:spPr>
          <a:xfrm>
            <a:off x="11210924" y="1344586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8EABFB12-A610-057A-1D85-47813ED1C660}"/>
              </a:ext>
            </a:extLst>
          </p:cNvPr>
          <p:cNvSpPr/>
          <p:nvPr/>
        </p:nvSpPr>
        <p:spPr>
          <a:xfrm>
            <a:off x="11210925" y="-27014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27975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6C636-BC06-FC7B-50D9-34E3BCBD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6E1DA3-A536-F72E-C4D1-A761EBED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539" y="881734"/>
            <a:ext cx="4626102" cy="3232785"/>
          </a:xfrm>
        </p:spPr>
        <p:txBody>
          <a:bodyPr>
            <a:normAutofit/>
          </a:bodyPr>
          <a:lstStyle/>
          <a:p>
            <a:r>
              <a:rPr lang="hu-HU" sz="5400" dirty="0"/>
              <a:t>A projektünk funkciói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70E8CE99-85E4-E610-07F3-578DDD7D6FD3}"/>
              </a:ext>
            </a:extLst>
          </p:cNvPr>
          <p:cNvSpPr/>
          <p:nvPr/>
        </p:nvSpPr>
        <p:spPr>
          <a:xfrm>
            <a:off x="2295525" y="5457043"/>
            <a:ext cx="10452453" cy="1411949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58E720FE-EB33-3A46-9D49-DBEDAC3E50A9}"/>
              </a:ext>
            </a:extLst>
          </p:cNvPr>
          <p:cNvSpPr/>
          <p:nvPr/>
        </p:nvSpPr>
        <p:spPr>
          <a:xfrm>
            <a:off x="3505199" y="4082071"/>
            <a:ext cx="9541101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6928467F-C21D-7541-E0A2-FB4ADDDCAB41}"/>
              </a:ext>
            </a:extLst>
          </p:cNvPr>
          <p:cNvSpPr/>
          <p:nvPr/>
        </p:nvSpPr>
        <p:spPr>
          <a:xfrm>
            <a:off x="5057775" y="2714281"/>
            <a:ext cx="7855127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44F6DDC0-FD69-8EA4-23D8-D4B97982F9FA}"/>
              </a:ext>
            </a:extLst>
          </p:cNvPr>
          <p:cNvSpPr/>
          <p:nvPr/>
        </p:nvSpPr>
        <p:spPr>
          <a:xfrm>
            <a:off x="6429375" y="1344586"/>
            <a:ext cx="6318603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AF2EFE5C-9E44-CB17-535A-9DDEA5FEDC9F}"/>
              </a:ext>
            </a:extLst>
          </p:cNvPr>
          <p:cNvSpPr/>
          <p:nvPr/>
        </p:nvSpPr>
        <p:spPr>
          <a:xfrm>
            <a:off x="8039100" y="-27014"/>
            <a:ext cx="4708879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2A033887-987C-94EE-5F4D-C0C1C0076715}"/>
              </a:ext>
            </a:extLst>
          </p:cNvPr>
          <p:cNvSpPr txBox="1">
            <a:spLocks/>
          </p:cNvSpPr>
          <p:nvPr/>
        </p:nvSpPr>
        <p:spPr>
          <a:xfrm>
            <a:off x="2689098" y="5876316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Regisztráció</a:t>
            </a: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67451E2B-D10D-16A5-311C-21E5D113EDBA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Bejelentkezés</a:t>
            </a: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69735C6C-BC6A-F221-1F8D-6D92BE2F57A1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Föld hozzáadása</a:t>
            </a: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6EFFBE84-D630-7A22-3604-CAFCB914A73E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Tervek készítése</a:t>
            </a: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71DE84B5-9CBF-A08C-D9C5-10BC3D31F288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AI súgó</a:t>
            </a:r>
          </a:p>
        </p:txBody>
      </p:sp>
    </p:spTree>
    <p:extLst>
      <p:ext uri="{BB962C8B-B14F-4D97-AF65-F5344CB8AC3E}">
        <p14:creationId xmlns:p14="http://schemas.microsoft.com/office/powerpoint/2010/main" val="1366344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4CB3-3BB4-8E95-4022-D13DE0B9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F106BFF8-33C9-902D-7C8F-5472C530A246}"/>
              </a:ext>
            </a:extLst>
          </p:cNvPr>
          <p:cNvSpPr/>
          <p:nvPr/>
        </p:nvSpPr>
        <p:spPr>
          <a:xfrm>
            <a:off x="2295525" y="5457043"/>
            <a:ext cx="10452453" cy="1411949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56D1F483-9DC1-A118-865B-905ED7C6DE25}"/>
              </a:ext>
            </a:extLst>
          </p:cNvPr>
          <p:cNvSpPr/>
          <p:nvPr/>
        </p:nvSpPr>
        <p:spPr>
          <a:xfrm>
            <a:off x="11210922" y="4082071"/>
            <a:ext cx="1835378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748A5ED7-BF33-494E-C3A4-B593EACD4590}"/>
              </a:ext>
            </a:extLst>
          </p:cNvPr>
          <p:cNvSpPr/>
          <p:nvPr/>
        </p:nvSpPr>
        <p:spPr>
          <a:xfrm>
            <a:off x="11210923" y="2714281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8D255B3D-E04F-C200-DE81-5A14D52C7905}"/>
              </a:ext>
            </a:extLst>
          </p:cNvPr>
          <p:cNvSpPr/>
          <p:nvPr/>
        </p:nvSpPr>
        <p:spPr>
          <a:xfrm>
            <a:off x="11210924" y="1344586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53119D70-6A04-CADA-A44F-E748BF80C9C0}"/>
              </a:ext>
            </a:extLst>
          </p:cNvPr>
          <p:cNvSpPr/>
          <p:nvPr/>
        </p:nvSpPr>
        <p:spPr>
          <a:xfrm>
            <a:off x="11210925" y="-27014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CE87185E-882B-1BAF-9AAD-2EA8344A8323}"/>
              </a:ext>
            </a:extLst>
          </p:cNvPr>
          <p:cNvSpPr txBox="1">
            <a:spLocks/>
          </p:cNvSpPr>
          <p:nvPr/>
        </p:nvSpPr>
        <p:spPr>
          <a:xfrm>
            <a:off x="2689098" y="5876316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Regisztráció</a:t>
            </a: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E45C306F-A4D6-8139-BBDA-C73D1A39AB5E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14A11FB4-60A3-D091-40F9-230B3996F667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06CEFBDA-9DDD-2F8C-B6AC-57854D9B3854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DEF146D0-D500-9E9C-C3E1-35BDD48D0238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415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B9F96-BB18-1211-7D28-606A9005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0ED7CC14-0CFC-3453-E71D-2426E36AFF43}"/>
              </a:ext>
            </a:extLst>
          </p:cNvPr>
          <p:cNvSpPr/>
          <p:nvPr/>
        </p:nvSpPr>
        <p:spPr>
          <a:xfrm>
            <a:off x="11246023" y="5451398"/>
            <a:ext cx="1835378" cy="1371600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D316F14D-6DB9-AF4F-9637-73AABFDB1382}"/>
              </a:ext>
            </a:extLst>
          </p:cNvPr>
          <p:cNvSpPr/>
          <p:nvPr/>
        </p:nvSpPr>
        <p:spPr>
          <a:xfrm>
            <a:off x="11246023" y="4079798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95B0334-FDEB-4440-8916-180C6D0273DD}"/>
              </a:ext>
            </a:extLst>
          </p:cNvPr>
          <p:cNvSpPr/>
          <p:nvPr/>
        </p:nvSpPr>
        <p:spPr>
          <a:xfrm>
            <a:off x="11246023" y="2708198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10B99435-74A9-E18F-A8B3-0AD50D94F9D0}"/>
              </a:ext>
            </a:extLst>
          </p:cNvPr>
          <p:cNvSpPr/>
          <p:nvPr/>
        </p:nvSpPr>
        <p:spPr>
          <a:xfrm>
            <a:off x="11246023" y="1347803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01A2DEF-4832-7C2B-C013-3DF205451885}"/>
              </a:ext>
            </a:extLst>
          </p:cNvPr>
          <p:cNvGrpSpPr/>
          <p:nvPr/>
        </p:nvGrpSpPr>
        <p:grpSpPr>
          <a:xfrm>
            <a:off x="3081331" y="-62532"/>
            <a:ext cx="10487024" cy="1551531"/>
            <a:chOff x="2295525" y="5457043"/>
            <a:chExt cx="11047151" cy="1551531"/>
          </a:xfrm>
        </p:grpSpPr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27F88B4F-3316-75DA-0847-3B7661C13090}"/>
                </a:ext>
              </a:extLst>
            </p:cNvPr>
            <p:cNvSpPr/>
            <p:nvPr/>
          </p:nvSpPr>
          <p:spPr>
            <a:xfrm>
              <a:off x="2295525" y="5457043"/>
              <a:ext cx="10452453" cy="1411949"/>
            </a:xfrm>
            <a:prstGeom prst="roundRect">
              <a:avLst>
                <a:gd name="adj" fmla="val 27966"/>
              </a:avLst>
            </a:prstGeom>
            <a:solidFill>
              <a:srgbClr val="2E7D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Cím 1">
              <a:extLst>
                <a:ext uri="{FF2B5EF4-FFF2-40B4-BE49-F238E27FC236}">
                  <a16:creationId xmlns:a16="http://schemas.microsoft.com/office/drawing/2014/main" id="{786C2053-441E-EDF7-3499-419DB5F6012F}"/>
                </a:ext>
              </a:extLst>
            </p:cNvPr>
            <p:cNvSpPr txBox="1">
              <a:spLocks/>
            </p:cNvSpPr>
            <p:nvPr/>
          </p:nvSpPr>
          <p:spPr>
            <a:xfrm>
              <a:off x="2689098" y="5876316"/>
              <a:ext cx="10653578" cy="11322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hu-HU" dirty="0">
                  <a:solidFill>
                    <a:schemeClr val="bg1"/>
                  </a:solidFill>
                </a:rPr>
                <a:t>Regisztráció</a:t>
              </a:r>
            </a:p>
          </p:txBody>
        </p:sp>
      </p:grpSp>
      <p:sp>
        <p:nvSpPr>
          <p:cNvPr id="21" name="Cím 1">
            <a:extLst>
              <a:ext uri="{FF2B5EF4-FFF2-40B4-BE49-F238E27FC236}">
                <a16:creationId xmlns:a16="http://schemas.microsoft.com/office/drawing/2014/main" id="{E0868A7D-2278-7181-C779-B2CE2E88CF26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F19531C3-109A-80E7-5600-B9EC98A31DFC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2FA3B6A3-28BF-EEA6-423B-297161481358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5617EB23-68C7-A331-6BFB-6F5B8FADA0EE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szöveg, képernyőkép, Betűtípus, szá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60635CE-FD79-E583-80D3-D936DCA4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059" y="2155479"/>
            <a:ext cx="3572374" cy="3848637"/>
          </a:xfrm>
          <a:prstGeom prst="rect">
            <a:avLst/>
          </a:prstGeom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3C1582E9-CBE8-D532-0EB9-C5064363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071" y="2843465"/>
            <a:ext cx="4361693" cy="4096514"/>
          </a:xfrm>
        </p:spPr>
        <p:txBody>
          <a:bodyPr>
            <a:normAutofit/>
          </a:bodyPr>
          <a:lstStyle/>
          <a:p>
            <a:r>
              <a:rPr lang="hu-HU" sz="1800" dirty="0"/>
              <a:t>A gazdák első lépése a regisztráció</a:t>
            </a:r>
          </a:p>
          <a:p>
            <a:r>
              <a:rPr lang="hu-HU" sz="1800" dirty="0"/>
              <a:t>Szükséges adatok megadása után feltöltjük a gazdát az adatbázisba és eltároljuk adatait.</a:t>
            </a:r>
          </a:p>
          <a:p>
            <a:endParaRPr lang="hu-HU" sz="1800" dirty="0"/>
          </a:p>
          <a:p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587698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E4631-6BF6-AEAC-554E-842BCF937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8F6F72B-3716-79DF-1282-F6C84376CDED}"/>
              </a:ext>
            </a:extLst>
          </p:cNvPr>
          <p:cNvSpPr/>
          <p:nvPr/>
        </p:nvSpPr>
        <p:spPr>
          <a:xfrm>
            <a:off x="11246023" y="4079798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EE1038E-03D8-504A-B46C-A03A0F812E49}"/>
              </a:ext>
            </a:extLst>
          </p:cNvPr>
          <p:cNvSpPr/>
          <p:nvPr/>
        </p:nvSpPr>
        <p:spPr>
          <a:xfrm>
            <a:off x="11246023" y="2708198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08A86A8D-C5D1-94A7-A7D1-1EE3DCE46FCA}"/>
              </a:ext>
            </a:extLst>
          </p:cNvPr>
          <p:cNvSpPr/>
          <p:nvPr/>
        </p:nvSpPr>
        <p:spPr>
          <a:xfrm>
            <a:off x="11246023" y="1347803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F6F173BD-451E-F1EF-8852-BD51ABF3DB90}"/>
              </a:ext>
            </a:extLst>
          </p:cNvPr>
          <p:cNvGrpSpPr/>
          <p:nvPr/>
        </p:nvGrpSpPr>
        <p:grpSpPr>
          <a:xfrm>
            <a:off x="11246022" y="-90156"/>
            <a:ext cx="2336627" cy="1551531"/>
            <a:chOff x="2295525" y="5457043"/>
            <a:chExt cx="11047151" cy="1551531"/>
          </a:xfrm>
        </p:grpSpPr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3886D5A6-23EE-949B-2EB8-1D648C20DD44}"/>
                </a:ext>
              </a:extLst>
            </p:cNvPr>
            <p:cNvSpPr/>
            <p:nvPr/>
          </p:nvSpPr>
          <p:spPr>
            <a:xfrm>
              <a:off x="2295525" y="5457043"/>
              <a:ext cx="10452453" cy="1411949"/>
            </a:xfrm>
            <a:prstGeom prst="roundRect">
              <a:avLst>
                <a:gd name="adj" fmla="val 27966"/>
              </a:avLst>
            </a:prstGeom>
            <a:solidFill>
              <a:srgbClr val="2E7D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Cím 1">
              <a:extLst>
                <a:ext uri="{FF2B5EF4-FFF2-40B4-BE49-F238E27FC236}">
                  <a16:creationId xmlns:a16="http://schemas.microsoft.com/office/drawing/2014/main" id="{D0C6C79A-EE11-F51E-E010-EC85AA925535}"/>
                </a:ext>
              </a:extLst>
            </p:cNvPr>
            <p:cNvSpPr txBox="1">
              <a:spLocks/>
            </p:cNvSpPr>
            <p:nvPr/>
          </p:nvSpPr>
          <p:spPr>
            <a:xfrm>
              <a:off x="2689098" y="5876316"/>
              <a:ext cx="10653578" cy="11322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hu-HU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ím 1">
            <a:extLst>
              <a:ext uri="{FF2B5EF4-FFF2-40B4-BE49-F238E27FC236}">
                <a16:creationId xmlns:a16="http://schemas.microsoft.com/office/drawing/2014/main" id="{B8C1C220-169C-A3A9-3354-28A23D7E8618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489A84DB-5E09-6D8B-0C0A-EC942FB547D3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4D1005B6-97E8-2C40-5B5B-F9DA39F6CF62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632175FC-E666-28A8-B4EB-94F0D9659F00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ACCEA16B-E88B-6717-BECF-CED9F5E55793}"/>
              </a:ext>
            </a:extLst>
          </p:cNvPr>
          <p:cNvSpPr/>
          <p:nvPr/>
        </p:nvSpPr>
        <p:spPr>
          <a:xfrm>
            <a:off x="2295525" y="5457043"/>
            <a:ext cx="10452453" cy="1411949"/>
          </a:xfrm>
          <a:prstGeom prst="roundRect">
            <a:avLst>
              <a:gd name="adj" fmla="val 27966"/>
            </a:avLst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CFB547CC-56AB-6518-F649-D32347FF4350}"/>
              </a:ext>
            </a:extLst>
          </p:cNvPr>
          <p:cNvSpPr txBox="1">
            <a:spLocks/>
          </p:cNvSpPr>
          <p:nvPr/>
        </p:nvSpPr>
        <p:spPr>
          <a:xfrm>
            <a:off x="2689098" y="5876316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solidFill>
                  <a:schemeClr val="bg1"/>
                </a:solidFill>
              </a:rPr>
              <a:t>Bejelentkezés</a:t>
            </a:r>
          </a:p>
        </p:txBody>
      </p:sp>
    </p:spTree>
    <p:extLst>
      <p:ext uri="{BB962C8B-B14F-4D97-AF65-F5344CB8AC3E}">
        <p14:creationId xmlns:p14="http://schemas.microsoft.com/office/powerpoint/2010/main" val="1616749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99F03-59DB-788F-4A89-45284ACFE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020EC1CA-B15C-F4C5-E2A1-0071B4F17D74}"/>
              </a:ext>
            </a:extLst>
          </p:cNvPr>
          <p:cNvSpPr/>
          <p:nvPr/>
        </p:nvSpPr>
        <p:spPr>
          <a:xfrm>
            <a:off x="11246023" y="5451398"/>
            <a:ext cx="1835378" cy="1371600"/>
          </a:xfrm>
          <a:prstGeom prst="roundRect">
            <a:avLst>
              <a:gd name="adj" fmla="val 27966"/>
            </a:avLst>
          </a:prstGeom>
          <a:solidFill>
            <a:srgbClr val="7955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B2613FCE-3834-0B33-A629-168FBB45E23A}"/>
              </a:ext>
            </a:extLst>
          </p:cNvPr>
          <p:cNvSpPr/>
          <p:nvPr/>
        </p:nvSpPr>
        <p:spPr>
          <a:xfrm>
            <a:off x="11246023" y="4079798"/>
            <a:ext cx="1701979" cy="1371600"/>
          </a:xfrm>
          <a:prstGeom prst="roundRect">
            <a:avLst>
              <a:gd name="adj" fmla="val 27966"/>
            </a:avLst>
          </a:prstGeom>
          <a:solidFill>
            <a:srgbClr val="CBC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B8CB4FB3-06BD-4F71-B218-B8A723CAA24E}"/>
              </a:ext>
            </a:extLst>
          </p:cNvPr>
          <p:cNvSpPr/>
          <p:nvPr/>
        </p:nvSpPr>
        <p:spPr>
          <a:xfrm>
            <a:off x="11246023" y="2708198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DC41B834-AB7F-FE66-7978-100107C62F96}"/>
              </a:ext>
            </a:extLst>
          </p:cNvPr>
          <p:cNvSpPr/>
          <p:nvPr/>
        </p:nvSpPr>
        <p:spPr>
          <a:xfrm>
            <a:off x="11246023" y="1347803"/>
            <a:ext cx="1537054" cy="1371600"/>
          </a:xfrm>
          <a:prstGeom prst="roundRect">
            <a:avLst>
              <a:gd name="adj" fmla="val 27966"/>
            </a:avLst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817F9AB-A3B2-95B5-C372-DAF9EC444FD5}"/>
              </a:ext>
            </a:extLst>
          </p:cNvPr>
          <p:cNvGrpSpPr/>
          <p:nvPr/>
        </p:nvGrpSpPr>
        <p:grpSpPr>
          <a:xfrm>
            <a:off x="3081331" y="-62532"/>
            <a:ext cx="10487024" cy="1551531"/>
            <a:chOff x="2295525" y="5457043"/>
            <a:chExt cx="11047151" cy="1551531"/>
          </a:xfrm>
          <a:solidFill>
            <a:srgbClr val="8BC34A"/>
          </a:solidFill>
        </p:grpSpPr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888C1EE2-624A-B764-CDFD-19F111768AFA}"/>
                </a:ext>
              </a:extLst>
            </p:cNvPr>
            <p:cNvSpPr/>
            <p:nvPr/>
          </p:nvSpPr>
          <p:spPr>
            <a:xfrm>
              <a:off x="2295525" y="5457043"/>
              <a:ext cx="10452453" cy="1411949"/>
            </a:xfrm>
            <a:prstGeom prst="roundRect">
              <a:avLst>
                <a:gd name="adj" fmla="val 279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Cím 1">
              <a:extLst>
                <a:ext uri="{FF2B5EF4-FFF2-40B4-BE49-F238E27FC236}">
                  <a16:creationId xmlns:a16="http://schemas.microsoft.com/office/drawing/2014/main" id="{55B8E455-03C8-2156-9447-9D15700B78E5}"/>
                </a:ext>
              </a:extLst>
            </p:cNvPr>
            <p:cNvSpPr txBox="1">
              <a:spLocks/>
            </p:cNvSpPr>
            <p:nvPr/>
          </p:nvSpPr>
          <p:spPr>
            <a:xfrm>
              <a:off x="2689098" y="5876316"/>
              <a:ext cx="10653578" cy="113225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hu-HU" dirty="0">
                  <a:solidFill>
                    <a:schemeClr val="bg1"/>
                  </a:solidFill>
                </a:rPr>
                <a:t>Bejelentkezés</a:t>
              </a:r>
            </a:p>
          </p:txBody>
        </p:sp>
      </p:grpSp>
      <p:sp>
        <p:nvSpPr>
          <p:cNvPr id="21" name="Cím 1">
            <a:extLst>
              <a:ext uri="{FF2B5EF4-FFF2-40B4-BE49-F238E27FC236}">
                <a16:creationId xmlns:a16="http://schemas.microsoft.com/office/drawing/2014/main" id="{0A0AAFC2-C14B-3D26-BE8F-DBD6847CCDD3}"/>
              </a:ext>
            </a:extLst>
          </p:cNvPr>
          <p:cNvSpPr txBox="1">
            <a:spLocks/>
          </p:cNvSpPr>
          <p:nvPr/>
        </p:nvSpPr>
        <p:spPr>
          <a:xfrm>
            <a:off x="3841623" y="451438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1EB6D163-9B12-963A-346B-371FE73E8588}"/>
              </a:ext>
            </a:extLst>
          </p:cNvPr>
          <p:cNvSpPr txBox="1">
            <a:spLocks/>
          </p:cNvSpPr>
          <p:nvPr/>
        </p:nvSpPr>
        <p:spPr>
          <a:xfrm>
            <a:off x="5603748" y="309329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C891489F-A243-182C-C132-4F1539FCC7AB}"/>
              </a:ext>
            </a:extLst>
          </p:cNvPr>
          <p:cNvSpPr txBox="1">
            <a:spLocks/>
          </p:cNvSpPr>
          <p:nvPr/>
        </p:nvSpPr>
        <p:spPr>
          <a:xfrm>
            <a:off x="6865211" y="1711207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FF672160-057A-F35F-0E6B-9B2523C429BC}"/>
              </a:ext>
            </a:extLst>
          </p:cNvPr>
          <p:cNvSpPr txBox="1">
            <a:spLocks/>
          </p:cNvSpPr>
          <p:nvPr/>
        </p:nvSpPr>
        <p:spPr>
          <a:xfrm>
            <a:off x="8324843" y="3567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Betűtípus, szá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A81ACCC-2E7F-ABCA-9F3C-FF3C489F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01" y="2277336"/>
            <a:ext cx="3572374" cy="3781953"/>
          </a:xfrm>
          <a:prstGeom prst="rect">
            <a:avLst/>
          </a:prstGeom>
        </p:spPr>
      </p:pic>
      <p:sp>
        <p:nvSpPr>
          <p:cNvPr id="5" name="Tartalom helye 2">
            <a:extLst>
              <a:ext uri="{FF2B5EF4-FFF2-40B4-BE49-F238E27FC236}">
                <a16:creationId xmlns:a16="http://schemas.microsoft.com/office/drawing/2014/main" id="{D3D80DBB-F8A8-3433-C6C3-D5F8B3800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723" y="3032252"/>
            <a:ext cx="4361693" cy="4096514"/>
          </a:xfrm>
        </p:spPr>
        <p:txBody>
          <a:bodyPr>
            <a:normAutofit/>
          </a:bodyPr>
          <a:lstStyle/>
          <a:p>
            <a:r>
              <a:rPr lang="hu-HU" sz="1800" dirty="0"/>
              <a:t>A gazdák második lépése a bejelentkezés</a:t>
            </a:r>
          </a:p>
          <a:p>
            <a:r>
              <a:rPr lang="hu-HU" sz="1800" dirty="0"/>
              <a:t>A már regisztrált adatok megadása után a sikeres bejelentkezést egy felugró ablak igazolja vissza. </a:t>
            </a:r>
          </a:p>
          <a:p>
            <a:endParaRPr lang="hu-HU" sz="1800" dirty="0"/>
          </a:p>
          <a:p>
            <a:endParaRPr lang="hu-HU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B99719B-73EA-8DD7-3283-221E8DF9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9" y="5237055"/>
            <a:ext cx="2410161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4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151</Words>
  <Application>Microsoft Office PowerPoint</Application>
  <PresentationFormat>Szélesvásznú</PresentationFormat>
  <Paragraphs>29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9" baseType="lpstr">
      <vt:lpstr>Arial</vt:lpstr>
      <vt:lpstr>Neue Haas Grotesk Text Pro</vt:lpstr>
      <vt:lpstr>VanillaVTI</vt:lpstr>
      <vt:lpstr>MEHOSZ</vt:lpstr>
      <vt:lpstr>Mezőgazdasági hozamszámító </vt:lpstr>
      <vt:lpstr>Mezőgazdasági hozamszámító </vt:lpstr>
      <vt:lpstr>A projektünk funkciói</vt:lpstr>
      <vt:lpstr>A projektünk funkciói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Máté Koszta</dc:creator>
  <cp:lastModifiedBy>Máté Koszta</cp:lastModifiedBy>
  <cp:revision>14</cp:revision>
  <dcterms:created xsi:type="dcterms:W3CDTF">2026-01-21T18:24:55Z</dcterms:created>
  <dcterms:modified xsi:type="dcterms:W3CDTF">2026-01-21T21:09:54Z</dcterms:modified>
</cp:coreProperties>
</file>